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1"/>
    <p:restoredTop sz="94710"/>
  </p:normalViewPr>
  <p:slideViewPr>
    <p:cSldViewPr snapToGrid="0" snapToObjects="1">
      <p:cViewPr>
        <p:scale>
          <a:sx n="100" d="100"/>
          <a:sy n="100" d="100"/>
        </p:scale>
        <p:origin x="19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5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>
            <a:off x="7073900" y="5607050"/>
            <a:ext cx="0" cy="1000215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53403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1320800" y="5473700"/>
            <a:ext cx="5429250" cy="1193800"/>
          </a:xfrm>
          <a:prstGeom prst="rect">
            <a:avLst/>
          </a:prstGeom>
        </p:spPr>
        <p:txBody>
          <a:bodyPr lIns="25400" tIns="25400" rIns="25400" bIns="25400"/>
          <a:lstStyle>
            <a:lvl1pPr algn="r" defTabSz="412750">
              <a:lnSpc>
                <a:spcPct val="100000"/>
              </a:lnSpc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59650" y="5969000"/>
            <a:ext cx="4641850" cy="355600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1760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ne"/>
          <p:cNvSpPr/>
          <p:nvPr/>
        </p:nvSpPr>
        <p:spPr>
          <a:xfrm>
            <a:off x="533400" y="1384300"/>
            <a:ext cx="4756306" cy="93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Image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533400" y="234950"/>
            <a:ext cx="476250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lnSpc>
                <a:spcPct val="100000"/>
              </a:lnSpc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3400" y="1562100"/>
            <a:ext cx="4762500" cy="4686300"/>
          </a:xfrm>
          <a:prstGeom prst="rect">
            <a:avLst/>
          </a:prstGeom>
        </p:spPr>
        <p:txBody>
          <a:bodyPr lIns="25400" tIns="25400" rIns="25400" bIns="25400"/>
          <a:lstStyle>
            <a:lvl1pPr defTabSz="412750">
              <a:lnSpc>
                <a:spcPct val="100000"/>
              </a:lnSpc>
              <a:spcBef>
                <a:spcPts val="2100"/>
              </a:spcBef>
              <a:buSzPct val="75000"/>
              <a:buFont typeface="Helvetica Neue"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indent="-228600" defTabSz="412750">
              <a:lnSpc>
                <a:spcPct val="100000"/>
              </a:lnSpc>
              <a:spcBef>
                <a:spcPts val="2100"/>
              </a:spcBef>
              <a:buSzPct val="75000"/>
              <a:buFont typeface="Helvetica Neue"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 defTabSz="412750">
              <a:lnSpc>
                <a:spcPct val="100000"/>
              </a:lnSpc>
              <a:spcBef>
                <a:spcPts val="2100"/>
              </a:spcBef>
              <a:buSzPct val="75000"/>
              <a:buFont typeface="Helvetica Neue"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 defTabSz="412750">
              <a:lnSpc>
                <a:spcPct val="100000"/>
              </a:lnSpc>
              <a:spcBef>
                <a:spcPts val="2100"/>
              </a:spcBef>
              <a:buSzPct val="75000"/>
              <a:buFont typeface="Helvetica Neue"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 defTabSz="412750">
              <a:lnSpc>
                <a:spcPct val="100000"/>
              </a:lnSpc>
              <a:spcBef>
                <a:spcPts val="2100"/>
              </a:spcBef>
              <a:buSzPct val="75000"/>
              <a:buFont typeface="Helvetica Neue"/>
              <a:defRPr sz="18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78821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l"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533400" y="1384300"/>
            <a:ext cx="11126349" cy="91"/>
          </a:xfrm>
          <a:prstGeom prst="line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6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533400" y="234950"/>
            <a:ext cx="11118850" cy="98425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lnSpc>
                <a:spcPct val="100000"/>
              </a:lnSpc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1760" y="6492900"/>
            <a:ext cx="190603" cy="187300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41275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0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-science-group-iitr/artistic-style-transfer-with-convolutional-neural-network-7ce2476039f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47" t="174" r="31956" b="510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Image 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Style Transfer</a:t>
            </a:r>
          </a:p>
        </p:txBody>
      </p:sp>
      <p:sp>
        <p:nvSpPr>
          <p:cNvPr id="163" name="Xiangcheng Shen, Dong Fang, Rui Yin, Messi Tu"/>
          <p:cNvSpPr txBox="1">
            <a:spLocks noGrp="1"/>
          </p:cNvSpPr>
          <p:nvPr>
            <p:ph type="body" sz="quarter" idx="1"/>
          </p:nvPr>
        </p:nvSpPr>
        <p:spPr>
          <a:xfrm>
            <a:off x="7319010" y="5949950"/>
            <a:ext cx="4641850" cy="355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defTabSz="383857">
              <a:defRPr sz="1674"/>
            </a:lvl1pPr>
          </a:lstStyle>
          <a:p>
            <a:r>
              <a:rPr dirty="0" err="1"/>
              <a:t>Xiangcheng</a:t>
            </a:r>
            <a:r>
              <a:rPr dirty="0"/>
              <a:t> Shen, Dong Fang, Rui Yin, Messi Tu</a:t>
            </a:r>
          </a:p>
        </p:txBody>
      </p:sp>
      <p:pic>
        <p:nvPicPr>
          <p:cNvPr id="164" name="1*XsXMU-MwGH_O3Trt6OKhuw.png" descr="1*XsXMU-MwGH_O3Trt6OKhuw.png"/>
          <p:cNvPicPr>
            <a:picLocks noChangeAspect="1"/>
          </p:cNvPicPr>
          <p:nvPr/>
        </p:nvPicPr>
        <p:blipFill>
          <a:blip r:embed="rId3">
            <a:extLst/>
          </a:blip>
          <a:srcRect b="8457"/>
          <a:stretch>
            <a:fillRect/>
          </a:stretch>
        </p:blipFill>
        <p:spPr>
          <a:xfrm>
            <a:off x="-3242" y="-535739"/>
            <a:ext cx="12198484" cy="5869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13"/>
          <p:cNvSpPr/>
          <p:nvPr/>
        </p:nvSpPr>
        <p:spPr>
          <a:xfrm>
            <a:off x="4708357" y="3509962"/>
            <a:ext cx="7092216" cy="2967840"/>
          </a:xfrm>
          <a:prstGeom prst="rect">
            <a:avLst/>
          </a:prstGeom>
          <a:solidFill>
            <a:srgbClr val="404040"/>
          </a:solidFill>
          <a:ln w="127000" cap="sq">
            <a:solidFill>
              <a:srgbClr val="40404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5021820" y="3812954"/>
            <a:ext cx="6465289" cy="151601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Results</a:t>
            </a:r>
          </a:p>
        </p:txBody>
      </p:sp>
      <p:sp>
        <p:nvSpPr>
          <p:cNvPr id="223" name="Straight Connector 15"/>
          <p:cNvSpPr/>
          <p:nvPr/>
        </p:nvSpPr>
        <p:spPr>
          <a:xfrm>
            <a:off x="5138287" y="5443085"/>
            <a:ext cx="6400801" cy="1"/>
          </a:xfrm>
          <a:prstGeom prst="line">
            <a:avLst/>
          </a:prstGeom>
          <a:ln w="22225">
            <a:solidFill>
              <a:srgbClr val="D9D9D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b="38911"/>
          <a:stretch>
            <a:fillRect/>
          </a:stretch>
        </p:blipFill>
        <p:spPr>
          <a:xfrm>
            <a:off x="317634" y="299363"/>
            <a:ext cx="4160412" cy="623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r="4396" b="3"/>
          <a:stretch>
            <a:fillRect/>
          </a:stretch>
        </p:blipFill>
        <p:spPr>
          <a:xfrm>
            <a:off x="4654296" y="299363"/>
            <a:ext cx="4308688" cy="300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Content Placeholder 4" descr="Content Placeholder 4"/>
          <p:cNvPicPr>
            <a:picLocks noChangeAspect="1"/>
          </p:cNvPicPr>
          <p:nvPr/>
        </p:nvPicPr>
        <p:blipFill>
          <a:blip r:embed="rId4">
            <a:extLst/>
          </a:blip>
          <a:srcRect t="13000" b="42329"/>
          <a:stretch>
            <a:fillRect/>
          </a:stretch>
        </p:blipFill>
        <p:spPr>
          <a:xfrm>
            <a:off x="9123850" y="299363"/>
            <a:ext cx="2744274" cy="3008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454" y="2000899"/>
            <a:ext cx="5798313" cy="3638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080" y="1981650"/>
            <a:ext cx="5827921" cy="36576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65F750DD-8114-854D-B73A-3B88177EF604}"/>
              </a:ext>
            </a:extLst>
          </p:cNvPr>
          <p:cNvSpPr/>
          <p:nvPr/>
        </p:nvSpPr>
        <p:spPr>
          <a:xfrm>
            <a:off x="0" y="0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1" name="Title 1"/>
          <p:cNvSpPr txBox="1"/>
          <p:nvPr/>
        </p:nvSpPr>
        <p:spPr>
          <a:xfrm>
            <a:off x="313266" y="49178"/>
            <a:ext cx="10515601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Portion Selection</a:t>
            </a:r>
          </a:p>
        </p:txBody>
      </p:sp>
      <p:sp>
        <p:nvSpPr>
          <p:cNvPr id="232" name="Content Placeholder 7"/>
          <p:cNvSpPr txBox="1"/>
          <p:nvPr/>
        </p:nvSpPr>
        <p:spPr>
          <a:xfrm>
            <a:off x="81116" y="6055680"/>
            <a:ext cx="12029768" cy="829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buFont typeface="Arial"/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We selected several part that we want to implement the style transfer first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A074D943-EE08-2E4C-AC41-49E4897AD24D}"/>
              </a:ext>
            </a:extLst>
          </p:cNvPr>
          <p:cNvSpPr/>
          <p:nvPr/>
        </p:nvSpPr>
        <p:spPr>
          <a:xfrm>
            <a:off x="0" y="0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" name="Content Placeholder 7"/>
          <p:cNvSpPr txBox="1">
            <a:spLocks noGrp="1"/>
          </p:cNvSpPr>
          <p:nvPr>
            <p:ph type="body" sz="quarter" idx="1"/>
          </p:nvPr>
        </p:nvSpPr>
        <p:spPr>
          <a:xfrm>
            <a:off x="81116" y="5987946"/>
            <a:ext cx="12029768" cy="82908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We selected several part that we want to implement the style transfer first</a:t>
            </a:r>
          </a:p>
        </p:txBody>
      </p:sp>
      <p:pic>
        <p:nvPicPr>
          <p:cNvPr id="2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830" y="1819782"/>
            <a:ext cx="5640454" cy="3760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7187" y="1819781"/>
            <a:ext cx="5643983" cy="376030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itle 1"/>
          <p:cNvSpPr txBox="1"/>
          <p:nvPr/>
        </p:nvSpPr>
        <p:spPr>
          <a:xfrm>
            <a:off x="313266" y="49178"/>
            <a:ext cx="10515601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Portion Selection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A074D943-EE08-2E4C-AC41-49E4897AD24D}"/>
              </a:ext>
            </a:extLst>
          </p:cNvPr>
          <p:cNvSpPr/>
          <p:nvPr/>
        </p:nvSpPr>
        <p:spPr>
          <a:xfrm>
            <a:off x="0" y="0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" name="Title 1"/>
          <p:cNvSpPr txBox="1"/>
          <p:nvPr/>
        </p:nvSpPr>
        <p:spPr>
          <a:xfrm>
            <a:off x="313266" y="49178"/>
            <a:ext cx="10515601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766DC-2F92-5A4E-A75D-8F56C3A57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152650"/>
            <a:ext cx="508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14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718" y="1093675"/>
            <a:ext cx="5827922" cy="3657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459" y="1106375"/>
            <a:ext cx="5827921" cy="365769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85AD32A7-CD57-F04A-BE8C-84AB0E003E70}"/>
              </a:ext>
            </a:extLst>
          </p:cNvPr>
          <p:cNvSpPr/>
          <p:nvPr/>
        </p:nvSpPr>
        <p:spPr>
          <a:xfrm>
            <a:off x="0" y="5749413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AE898F-FC4C-9244-AB03-A3F32C75AE6A}"/>
              </a:ext>
            </a:extLst>
          </p:cNvPr>
          <p:cNvSpPr txBox="1"/>
          <p:nvPr/>
        </p:nvSpPr>
        <p:spPr>
          <a:xfrm>
            <a:off x="4051291" y="5806511"/>
            <a:ext cx="4089257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dirty="0"/>
              <a:t>Results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4" y="1150900"/>
            <a:ext cx="5827921" cy="3885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0301" y="1150900"/>
            <a:ext cx="5827920" cy="38852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F7924F20-88E4-0C4E-A8C7-E11FB98C3CCF}"/>
              </a:ext>
            </a:extLst>
          </p:cNvPr>
          <p:cNvSpPr/>
          <p:nvPr/>
        </p:nvSpPr>
        <p:spPr>
          <a:xfrm>
            <a:off x="0" y="5749413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02D026-50FB-0743-A721-BCA91C96A84E}"/>
              </a:ext>
            </a:extLst>
          </p:cNvPr>
          <p:cNvSpPr txBox="1"/>
          <p:nvPr/>
        </p:nvSpPr>
        <p:spPr>
          <a:xfrm>
            <a:off x="4051291" y="5806511"/>
            <a:ext cx="4089257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dirty="0"/>
              <a:t>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t="27409" r="2" b="5716"/>
          <a:stretch>
            <a:fillRect/>
          </a:stretch>
        </p:blipFill>
        <p:spPr>
          <a:xfrm>
            <a:off x="6587329" y="1690689"/>
            <a:ext cx="5604670" cy="2501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68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4468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7545" t="37519" b="11859"/>
          <a:stretch>
            <a:fillRect/>
          </a:stretch>
        </p:blipFill>
        <p:spPr>
          <a:xfrm>
            <a:off x="5349478" y="4357117"/>
            <a:ext cx="6842374" cy="250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58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65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3" name="Freeform 37"/>
          <p:cNvSpPr/>
          <p:nvPr/>
        </p:nvSpPr>
        <p:spPr>
          <a:xfrm flipV="1">
            <a:off x="0" y="1691640"/>
            <a:ext cx="7571263" cy="5166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4771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626174" y="20059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Shortcomings</a:t>
            </a:r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06891" y="2082316"/>
            <a:ext cx="5219012" cy="4065987"/>
          </a:xfrm>
          <a:prstGeom prst="rect">
            <a:avLst/>
          </a:prstGeom>
        </p:spPr>
        <p:txBody>
          <a:bodyPr/>
          <a:lstStyle/>
          <a:p>
            <a:pPr marL="0" indent="0" defTabSz="585215">
              <a:lnSpc>
                <a:spcPct val="120000"/>
              </a:lnSpc>
              <a:spcBef>
                <a:spcPts val="600"/>
              </a:spcBef>
              <a:buSzTx/>
              <a:buFontTx/>
              <a:buNone/>
              <a:defRPr sz="204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Relatively Slow Process: It took at least several minutes to generate a satisfying result</a:t>
            </a:r>
          </a:p>
          <a:p>
            <a:pPr marL="0" indent="0" defTabSz="585215">
              <a:lnSpc>
                <a:spcPct val="120000"/>
              </a:lnSpc>
              <a:spcBef>
                <a:spcPts val="600"/>
              </a:spcBef>
              <a:buSzTx/>
              <a:buFontTx/>
              <a:buNone/>
              <a:defRPr sz="2048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0" indent="0" defTabSz="585215">
              <a:lnSpc>
                <a:spcPct val="120000"/>
              </a:lnSpc>
              <a:spcBef>
                <a:spcPts val="600"/>
              </a:spcBef>
              <a:buSzTx/>
              <a:buFontTx/>
              <a:buNone/>
              <a:defRPr sz="204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Different content images and style images require different weights to generate good results</a:t>
            </a:r>
          </a:p>
          <a:p>
            <a:pPr marL="0" indent="0" defTabSz="585215">
              <a:lnSpc>
                <a:spcPct val="120000"/>
              </a:lnSpc>
              <a:spcBef>
                <a:spcPts val="600"/>
              </a:spcBef>
              <a:buSzTx/>
              <a:buFontTx/>
              <a:buNone/>
              <a:defRPr sz="2048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marL="0" indent="0" defTabSz="585215">
              <a:lnSpc>
                <a:spcPct val="120000"/>
              </a:lnSpc>
              <a:spcBef>
                <a:spcPts val="600"/>
              </a:spcBef>
              <a:buSzTx/>
              <a:buFontTx/>
              <a:buNone/>
              <a:defRPr sz="204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Results are not as great as online examples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t="5639" b="2676"/>
          <a:stretch>
            <a:fillRect/>
          </a:stretch>
        </p:blipFill>
        <p:spPr>
          <a:xfrm>
            <a:off x="-440384" y="17711"/>
            <a:ext cx="13072769" cy="500407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itle 1"/>
          <p:cNvSpPr txBox="1">
            <a:spLocks noGrp="1"/>
          </p:cNvSpPr>
          <p:nvPr>
            <p:ph type="title"/>
          </p:nvPr>
        </p:nvSpPr>
        <p:spPr>
          <a:xfrm>
            <a:off x="587237" y="5093503"/>
            <a:ext cx="2731484" cy="1509932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References:</a:t>
            </a:r>
          </a:p>
        </p:txBody>
      </p:sp>
      <p:sp>
        <p:nvSpPr>
          <p:cNvPr id="26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658215" y="5025535"/>
            <a:ext cx="8260985" cy="1783980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Gatys, L. A., Ecker, A. S., &amp; Bethge, M. (2016). Image Style Transfer Using Convolutional Neural Networks. 2016 IEEE Conference on Computer Vision and Pattern Recognition (CVPR). doi:10.1109/cvpr.2016.265</a:t>
            </a:r>
          </a:p>
          <a:p>
            <a:pPr marL="0" indent="0">
              <a:buSzTx/>
              <a:buFontTx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Artistic Style Transfer with Convolutional Neural Network. (2018). Retrieved from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https://medium.com/data-science-group-iitr/artistic-style-transfer-with-convolutional-neural-network-7ce2476039fd</a:t>
            </a:r>
          </a:p>
          <a:p>
            <a:pPr marL="0" indent="0">
              <a:buSzTx/>
              <a:buFontTx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https://github.com/Hvass-Labs/TensorFlow-Tutorials</a:t>
            </a:r>
          </a:p>
          <a:p>
            <a:pPr marL="0" indent="0">
              <a:buSzTx/>
              <a:buFontTx/>
              <a:buNone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https://github.com/fzliu/style-transfer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at is Image Style Transf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What is Image Style Transfer?</a:t>
            </a:r>
          </a:p>
        </p:txBody>
      </p:sp>
      <p:sp>
        <p:nvSpPr>
          <p:cNvPr id="167" name="Transfer the style from one image to the content of another image"/>
          <p:cNvSpPr txBox="1">
            <a:spLocks noGrp="1"/>
          </p:cNvSpPr>
          <p:nvPr>
            <p:ph type="body" sz="quarter" idx="4294967295"/>
          </p:nvPr>
        </p:nvSpPr>
        <p:spPr>
          <a:xfrm>
            <a:off x="735662" y="5965758"/>
            <a:ext cx="10720676" cy="481014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algn="ctr" defTabSz="412750">
              <a:lnSpc>
                <a:spcPct val="100000"/>
              </a:lnSpc>
              <a:spcBef>
                <a:spcPts val="2100"/>
              </a:spcBef>
              <a:buSzTx/>
              <a:buFontTx/>
              <a:buNone/>
              <a:defRPr sz="2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the style from one image to the content of another image</a:t>
            </a:r>
          </a:p>
        </p:txBody>
      </p:sp>
      <p:pic>
        <p:nvPicPr>
          <p:cNvPr id="1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054496" y="2163377"/>
            <a:ext cx="10082837" cy="3024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-158750" y="-33867"/>
            <a:ext cx="3328790" cy="6925734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How do we…"/>
          <p:cNvSpPr txBox="1">
            <a:spLocks noGrp="1"/>
          </p:cNvSpPr>
          <p:nvPr>
            <p:ph type="title"/>
          </p:nvPr>
        </p:nvSpPr>
        <p:spPr>
          <a:xfrm>
            <a:off x="204787" y="2850488"/>
            <a:ext cx="2601715" cy="1157024"/>
          </a:xfrm>
          <a:prstGeom prst="rect">
            <a:avLst/>
          </a:prstGeom>
        </p:spPr>
        <p:txBody>
          <a:bodyPr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How do we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implement it</a:t>
            </a:r>
          </a:p>
        </p:txBody>
      </p:sp>
      <p:pic>
        <p:nvPicPr>
          <p:cNvPr id="172" name="Content Placeholder 4" descr="Content Placeholder 4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192984" y="-13066"/>
            <a:ext cx="9024530" cy="688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-158750" y="-33867"/>
            <a:ext cx="3328790" cy="6925734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5" name="Content Placeholder 4" descr="Content Placeholder 4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219112" y="-13066"/>
            <a:ext cx="8998402" cy="688424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3223154" y="144592"/>
            <a:ext cx="8990264" cy="6925734"/>
          </a:xfrm>
          <a:prstGeom prst="rect">
            <a:avLst/>
          </a:prstGeom>
          <a:solidFill>
            <a:srgbClr val="FFFFFF">
              <a:alpha val="963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7" name="Content Reconstructions and Style Reconstructions done by VGG 16 network"/>
          <p:cNvSpPr txBox="1">
            <a:spLocks noGrp="1"/>
          </p:cNvSpPr>
          <p:nvPr>
            <p:ph type="body" sz="quarter" idx="1"/>
          </p:nvPr>
        </p:nvSpPr>
        <p:spPr>
          <a:xfrm>
            <a:off x="3765407" y="349391"/>
            <a:ext cx="7905758" cy="118936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lnSpc>
                <a:spcPct val="120000"/>
              </a:lnSpc>
              <a:buSzTx/>
              <a:buFontTx/>
              <a:buNone/>
              <a:defRPr sz="2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Content Reconstructions and Style Reconstructions done by VGG 16 network</a:t>
            </a:r>
          </a:p>
        </p:txBody>
      </p:sp>
      <p:sp>
        <p:nvSpPr>
          <p:cNvPr id="178" name="Content Placeholder 9"/>
          <p:cNvSpPr txBox="1"/>
          <p:nvPr/>
        </p:nvSpPr>
        <p:spPr>
          <a:xfrm>
            <a:off x="3747754" y="5319619"/>
            <a:ext cx="7229864" cy="118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0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 Neural Algorithm of Artistic Style</a:t>
            </a:r>
          </a:p>
        </p:txBody>
      </p:sp>
      <p:sp>
        <p:nvSpPr>
          <p:cNvPr id="179" name="TextBox 2"/>
          <p:cNvSpPr txBox="1"/>
          <p:nvPr/>
        </p:nvSpPr>
        <p:spPr>
          <a:xfrm>
            <a:off x="3765407" y="2448346"/>
            <a:ext cx="7905758" cy="180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40000"/>
              </a:lnSpc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 given input image is represented as a set of filtered images at each processing stage in Convolutional Neural Network</a:t>
            </a:r>
          </a:p>
        </p:txBody>
      </p:sp>
      <p:sp>
        <p:nvSpPr>
          <p:cNvPr id="180" name="How do we…"/>
          <p:cNvSpPr txBox="1">
            <a:spLocks noGrp="1"/>
          </p:cNvSpPr>
          <p:nvPr>
            <p:ph type="title"/>
          </p:nvPr>
        </p:nvSpPr>
        <p:spPr>
          <a:xfrm>
            <a:off x="204787" y="2850488"/>
            <a:ext cx="2601715" cy="1157024"/>
          </a:xfrm>
          <a:prstGeom prst="rect">
            <a:avLst/>
          </a:prstGeom>
        </p:spPr>
        <p:txBody>
          <a:bodyPr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dirty="0"/>
              <a:t>How do we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dirty="0"/>
              <a:t>implement it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98326" y="5749413"/>
            <a:ext cx="12388652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838200" y="5806512"/>
            <a:ext cx="10515601" cy="1012381"/>
          </a:xfrm>
          <a:prstGeom prst="rect">
            <a:avLst/>
          </a:prstGeom>
        </p:spPr>
        <p:txBody>
          <a:bodyPr/>
          <a:lstStyle>
            <a:lvl1pPr algn="ctr"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How do we implement it?</a:t>
            </a:r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27463" y="260550"/>
            <a:ext cx="9201564" cy="66053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Extract content and style by loss functions</a:t>
            </a:r>
          </a:p>
        </p:txBody>
      </p:sp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4619" y="2377498"/>
            <a:ext cx="6049575" cy="121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3"/>
          <p:cNvSpPr txBox="1"/>
          <p:nvPr/>
        </p:nvSpPr>
        <p:spPr>
          <a:xfrm>
            <a:off x="189119" y="4604762"/>
            <a:ext cx="11813762" cy="89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solidFill>
                  <a:schemeClr val="accent5">
                    <a:satOff val="-19091"/>
                    <a:lumOff val="-11921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To preserve the contours of the content image, we need to minimize the difference between the features that are activated for the content image and for the mixed image </a:t>
            </a:r>
          </a:p>
        </p:txBody>
      </p:sp>
      <p:sp>
        <p:nvSpPr>
          <p:cNvPr id="187" name="Content Loss Function:…"/>
          <p:cNvSpPr txBox="1"/>
          <p:nvPr/>
        </p:nvSpPr>
        <p:spPr>
          <a:xfrm>
            <a:off x="235926" y="2010857"/>
            <a:ext cx="5196970" cy="158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Content Loss Function: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squared-error loss between the two feature representations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9970" y="541536"/>
            <a:ext cx="10872060" cy="473763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FontTx/>
              <a:buNone/>
              <a:defRPr sz="277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Gram-matrix:</a:t>
            </a:r>
          </a:p>
          <a:p>
            <a:pPr marL="0" indent="0" defTabSz="905255">
              <a:spcBef>
                <a:spcPts val="900"/>
              </a:spcBef>
              <a:buSzTx/>
              <a:buFontTx/>
              <a:buNone/>
              <a:defRPr sz="2772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 defTabSz="905255">
              <a:lnSpc>
                <a:spcPct val="120000"/>
              </a:lnSpc>
              <a:spcBef>
                <a:spcPts val="900"/>
              </a:spcBef>
              <a:buSzTx/>
              <a:buFontTx/>
              <a:buNone/>
              <a:defRPr sz="2772">
                <a:solidFill>
                  <a:schemeClr val="accent5">
                    <a:satOff val="-19091"/>
                    <a:lumOff val="-11921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It measures the features activated simultaneously in a given layer, as an activation pattern.</a:t>
            </a:r>
          </a:p>
          <a:p>
            <a:pPr marL="0" indent="0" defTabSz="905255">
              <a:spcBef>
                <a:spcPts val="900"/>
              </a:spcBef>
              <a:buSzTx/>
              <a:buFontTx/>
              <a:buNone/>
              <a:defRPr sz="2772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 defTabSz="905255">
              <a:spcBef>
                <a:spcPts val="900"/>
              </a:spcBef>
              <a:buSzTx/>
              <a:buFontTx/>
              <a:buNone/>
              <a:defRPr sz="2772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Style Loss Function: 	</a:t>
            </a:r>
          </a:p>
          <a:p>
            <a:pPr marL="0" indent="0" defTabSz="905255">
              <a:spcBef>
                <a:spcPts val="900"/>
              </a:spcBef>
              <a:buSzTx/>
              <a:buFontTx/>
              <a:buNone/>
              <a:defRPr sz="2772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marL="0" indent="0" defTabSz="905255">
              <a:lnSpc>
                <a:spcPct val="120000"/>
              </a:lnSpc>
              <a:spcBef>
                <a:spcPts val="900"/>
              </a:spcBef>
              <a:buSzTx/>
              <a:buFontTx/>
              <a:buNone/>
              <a:defRPr sz="2772">
                <a:solidFill>
                  <a:schemeClr val="accent5">
                    <a:satOff val="-19091"/>
                    <a:lumOff val="-11921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Minimizing the difference of activation pattern of style image and mixed image preserves the color and texture of the style image.</a:t>
            </a:r>
          </a:p>
        </p:txBody>
      </p:sp>
      <p:pic>
        <p:nvPicPr>
          <p:cNvPr id="1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1062" y="266422"/>
            <a:ext cx="2425820" cy="1150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9094" y="2914694"/>
            <a:ext cx="3230336" cy="1150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4102" y="338440"/>
            <a:ext cx="3934292" cy="104205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angle"/>
          <p:cNvSpPr/>
          <p:nvPr/>
        </p:nvSpPr>
        <p:spPr>
          <a:xfrm>
            <a:off x="-98326" y="5749413"/>
            <a:ext cx="12388652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4" name="Title 1"/>
          <p:cNvSpPr txBox="1"/>
          <p:nvPr/>
        </p:nvSpPr>
        <p:spPr>
          <a:xfrm>
            <a:off x="838200" y="5806512"/>
            <a:ext cx="10515600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How do we implement it?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7" name="Picture 4" descr="Picture 4"/>
          <p:cNvPicPr>
            <a:picLocks noChangeAspect="1"/>
          </p:cNvPicPr>
          <p:nvPr/>
        </p:nvPicPr>
        <p:blipFill>
          <a:blip r:embed="rId3">
            <a:alphaModFix amt="34269"/>
            <a:extLst/>
          </a:blip>
          <a:srcRect t="1747"/>
          <a:stretch>
            <a:fillRect/>
          </a:stretch>
        </p:blipFill>
        <p:spPr>
          <a:xfrm>
            <a:off x="-2" y="10"/>
            <a:ext cx="12192001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traight Connector 18"/>
          <p:cNvSpPr/>
          <p:nvPr/>
        </p:nvSpPr>
        <p:spPr>
          <a:xfrm flipH="1">
            <a:off x="4279938" y="2285999"/>
            <a:ext cx="1" cy="2286002"/>
          </a:xfrm>
          <a:prstGeom prst="line">
            <a:avLst/>
          </a:prstGeom>
          <a:ln w="158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155379" y="1065861"/>
            <a:ext cx="6771289" cy="4726278"/>
          </a:xfrm>
          <a:prstGeom prst="rect">
            <a:avLst/>
          </a:prstGeom>
        </p:spPr>
        <p:txBody>
          <a:bodyPr anchor="ctr"/>
          <a:lstStyle/>
          <a:p>
            <a:pPr marL="0" lvl="8" indent="1828800">
              <a:lnSpc>
                <a:spcPct val="120000"/>
              </a:lnSpc>
              <a:buSzTx/>
              <a:buFontTx/>
              <a:buNone/>
              <a:defRPr sz="3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Style Transfer</a:t>
            </a:r>
          </a:p>
          <a:p>
            <a:pPr marL="0" lvl="1" indent="228600">
              <a:lnSpc>
                <a:spcPct val="120000"/>
              </a:lnSpc>
              <a:spcBef>
                <a:spcPts val="500"/>
              </a:spcBef>
              <a:buSzTx/>
              <a:buFontTx/>
              <a:buNone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Mix content image and style image</a:t>
            </a:r>
          </a:p>
          <a:p>
            <a:pPr marL="0" lvl="1" indent="228600">
              <a:lnSpc>
                <a:spcPct val="120000"/>
              </a:lnSpc>
              <a:spcBef>
                <a:spcPts val="500"/>
              </a:spcBef>
              <a:buSzTx/>
              <a:buFontTx/>
              <a:buNone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Adjust the weight of content and style</a:t>
            </a:r>
          </a:p>
          <a:p>
            <a:pPr marL="0" lvl="1" indent="228600">
              <a:lnSpc>
                <a:spcPct val="120000"/>
              </a:lnSpc>
              <a:spcBef>
                <a:spcPts val="500"/>
              </a:spcBef>
              <a:buSzTx/>
              <a:buFontTx/>
              <a:buNone/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Denoise the mixed image</a:t>
            </a:r>
          </a:p>
        </p:txBody>
      </p:sp>
      <p:sp>
        <p:nvSpPr>
          <p:cNvPr id="200" name="How do we…"/>
          <p:cNvSpPr txBox="1"/>
          <p:nvPr/>
        </p:nvSpPr>
        <p:spPr>
          <a:xfrm>
            <a:off x="797454" y="2850488"/>
            <a:ext cx="2601715" cy="1157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algn="ctr" defTabSz="412750">
              <a:def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How do we </a:t>
            </a:r>
          </a:p>
          <a:p>
            <a:pPr algn="ctr" defTabSz="412750">
              <a:defRPr sz="2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implement it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6951" r="28613" b="2"/>
          <a:stretch>
            <a:fillRect/>
          </a:stretch>
        </p:blipFill>
        <p:spPr>
          <a:xfrm>
            <a:off x="8075061" y="828510"/>
            <a:ext cx="3794761" cy="3930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rcRect l="6779" r="28786" b="2"/>
          <a:stretch>
            <a:fillRect/>
          </a:stretch>
        </p:blipFill>
        <p:spPr>
          <a:xfrm>
            <a:off x="322019" y="831799"/>
            <a:ext cx="3794761" cy="3930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9440" r="14059" b="4"/>
          <a:stretch>
            <a:fillRect/>
          </a:stretch>
        </p:blipFill>
        <p:spPr>
          <a:xfrm>
            <a:off x="4198540" y="828510"/>
            <a:ext cx="3794761" cy="393097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1"/>
          <p:cNvSpPr txBox="1"/>
          <p:nvPr/>
        </p:nvSpPr>
        <p:spPr>
          <a:xfrm>
            <a:off x="507856" y="4493211"/>
            <a:ext cx="3423246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Image</a:t>
            </a:r>
          </a:p>
        </p:txBody>
      </p:sp>
      <p:sp>
        <p:nvSpPr>
          <p:cNvPr id="206" name="Title 1"/>
          <p:cNvSpPr txBox="1"/>
          <p:nvPr/>
        </p:nvSpPr>
        <p:spPr>
          <a:xfrm>
            <a:off x="4384297" y="4493211"/>
            <a:ext cx="3423247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Style</a:t>
            </a:r>
          </a:p>
        </p:txBody>
      </p:sp>
      <p:sp>
        <p:nvSpPr>
          <p:cNvPr id="207" name="Title 1"/>
          <p:cNvSpPr txBox="1"/>
          <p:nvPr/>
        </p:nvSpPr>
        <p:spPr>
          <a:xfrm>
            <a:off x="8260898" y="4493211"/>
            <a:ext cx="3423246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2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Result</a:t>
            </a:r>
          </a:p>
        </p:txBody>
      </p:sp>
      <p:sp>
        <p:nvSpPr>
          <p:cNvPr id="208" name="Rectangle"/>
          <p:cNvSpPr/>
          <p:nvPr/>
        </p:nvSpPr>
        <p:spPr>
          <a:xfrm>
            <a:off x="0" y="5749413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9" name="Title 1"/>
          <p:cNvSpPr txBox="1"/>
          <p:nvPr/>
        </p:nvSpPr>
        <p:spPr>
          <a:xfrm>
            <a:off x="4051291" y="5806511"/>
            <a:ext cx="4089257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dirty="0"/>
              <a:t>Results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traight Connector 14"/>
          <p:cNvSpPr/>
          <p:nvPr/>
        </p:nvSpPr>
        <p:spPr>
          <a:xfrm>
            <a:off x="9554035" y="985827"/>
            <a:ext cx="1" cy="3657601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7379" y="317520"/>
            <a:ext cx="2035143" cy="499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787" y="317520"/>
            <a:ext cx="2035144" cy="499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9506" y="1484572"/>
            <a:ext cx="4852988" cy="3033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+"/>
          <p:cNvSpPr txBox="1"/>
          <p:nvPr/>
        </p:nvSpPr>
        <p:spPr>
          <a:xfrm>
            <a:off x="2886261" y="2335091"/>
            <a:ext cx="546101" cy="95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+</a:t>
            </a:r>
          </a:p>
        </p:txBody>
      </p:sp>
      <p:sp>
        <p:nvSpPr>
          <p:cNvPr id="217" name="="/>
          <p:cNvSpPr txBox="1"/>
          <p:nvPr/>
        </p:nvSpPr>
        <p:spPr>
          <a:xfrm>
            <a:off x="8758864" y="2335091"/>
            <a:ext cx="546101" cy="95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=</a:t>
            </a:r>
          </a:p>
        </p:txBody>
      </p:sp>
      <p:sp>
        <p:nvSpPr>
          <p:cNvPr id="219" name="Straight Connector 14"/>
          <p:cNvSpPr/>
          <p:nvPr/>
        </p:nvSpPr>
        <p:spPr>
          <a:xfrm flipH="1">
            <a:off x="2636416" y="985827"/>
            <a:ext cx="1" cy="3657601"/>
          </a:xfrm>
          <a:prstGeom prst="line">
            <a:avLst/>
          </a:prstGeom>
          <a:ln w="254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D5E67AE-F48D-3141-862E-EF60C5D34761}"/>
              </a:ext>
            </a:extLst>
          </p:cNvPr>
          <p:cNvSpPr/>
          <p:nvPr/>
        </p:nvSpPr>
        <p:spPr>
          <a:xfrm>
            <a:off x="0" y="5749413"/>
            <a:ext cx="12192000" cy="1126579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BC83F87-2957-5748-85B8-FD9C328E1794}"/>
              </a:ext>
            </a:extLst>
          </p:cNvPr>
          <p:cNvSpPr txBox="1"/>
          <p:nvPr/>
        </p:nvSpPr>
        <p:spPr>
          <a:xfrm>
            <a:off x="4051291" y="5806511"/>
            <a:ext cx="4089257" cy="101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2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dirty="0"/>
              <a:t>Results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1414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352</Words>
  <Application>Microsoft Macintosh PowerPoint</Application>
  <PresentationFormat>Widescreen</PresentationFormat>
  <Paragraphs>56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Arial</vt:lpstr>
      <vt:lpstr>Helvetica</vt:lpstr>
      <vt:lpstr>Helvetica Neue</vt:lpstr>
      <vt:lpstr>Helvetica Neue Light</vt:lpstr>
      <vt:lpstr>Helvetica Neue Medium</vt:lpstr>
      <vt:lpstr>Helvetica Neue Thin</vt:lpstr>
      <vt:lpstr>Office Theme</vt:lpstr>
      <vt:lpstr>Image Style Transfer</vt:lpstr>
      <vt:lpstr>What is Image Style Transfer?</vt:lpstr>
      <vt:lpstr>How do we  implement it</vt:lpstr>
      <vt:lpstr>How do we  implement it</vt:lpstr>
      <vt:lpstr>How do we implement it?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Shortcomings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Style Transfer</dc:title>
  <cp:lastModifiedBy>DONG FANG</cp:lastModifiedBy>
  <cp:revision>6</cp:revision>
  <dcterms:modified xsi:type="dcterms:W3CDTF">2018-12-12T20:02:20Z</dcterms:modified>
</cp:coreProperties>
</file>